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61" d="100"/>
          <a:sy n="61" d="100"/>
        </p:scale>
        <p:origin x="-20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DETENIDOS%20RUTH%20TRANSPARENC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\2016\base%20de%20datos\GRAFICAS%20TTO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\2016\base%20de%20datos\GRAFICAS%20TTO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6\GRAFICAS%20PARA%20TTO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\2016\base%20de%20datos\GRAFICAS%20TTO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39932171263427E-2"/>
          <c:y val="3.8778273633298221E-2"/>
          <c:w val="0.90791257200948849"/>
          <c:h val="0.61501761810675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'2016'!$C$150:$C$151</c:f>
              <c:strCache>
                <c:ptCount val="2"/>
                <c:pt idx="0">
                  <c:v>FEMENINO</c:v>
                </c:pt>
                <c:pt idx="1">
                  <c:v>FALTAS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'2016'!$B$152:$B$153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'2016'!$C$152:$C$153</c:f>
              <c:numCache>
                <c:formatCode>General</c:formatCode>
                <c:ptCount val="2"/>
                <c:pt idx="0">
                  <c:v>34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'2016'!$D$150:$D$151</c:f>
              <c:strCache>
                <c:ptCount val="2"/>
                <c:pt idx="0">
                  <c:v>FEMENINO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'2016'!$B$152:$B$153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'2016'!$D$152:$D$153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'2016'!$E$150:$E$151</c:f>
              <c:strCache>
                <c:ptCount val="2"/>
                <c:pt idx="0">
                  <c:v>MASCULINO</c:v>
                </c:pt>
                <c:pt idx="1">
                  <c:v>FALTAS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'2016'!$B$152:$B$153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'2016'!$E$152:$E$153</c:f>
              <c:numCache>
                <c:formatCode>General</c:formatCode>
                <c:ptCount val="2"/>
                <c:pt idx="0">
                  <c:v>558</c:v>
                </c:pt>
                <c:pt idx="1">
                  <c:v>187</c:v>
                </c:pt>
              </c:numCache>
            </c:numRef>
          </c:val>
        </c:ser>
        <c:ser>
          <c:idx val="3"/>
          <c:order val="3"/>
          <c:tx>
            <c:strRef>
              <c:f>'2016'!$F$150:$F$151</c:f>
              <c:strCache>
                <c:ptCount val="2"/>
                <c:pt idx="0">
                  <c:v>MASCULINO</c:v>
                </c:pt>
                <c:pt idx="1">
                  <c:v>DELITOS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'2016'!$B$152:$B$153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'2016'!$F$152:$F$153</c:f>
              <c:numCache>
                <c:formatCode>General</c:formatCode>
                <c:ptCount val="2"/>
                <c:pt idx="0">
                  <c:v>29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85888"/>
        <c:axId val="24487424"/>
      </c:barChart>
      <c:catAx>
        <c:axId val="2448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87424"/>
        <c:crosses val="autoZero"/>
        <c:auto val="1"/>
        <c:lblAlgn val="ctr"/>
        <c:lblOffset val="100"/>
        <c:noMultiLvlLbl val="0"/>
      </c:catAx>
      <c:valAx>
        <c:axId val="24487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48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144150039371326E-2"/>
          <c:y val="0.70974804398485269"/>
          <c:w val="0.84504916082053994"/>
          <c:h val="0.276678444271828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TIPO</a:t>
            </a:r>
            <a:r>
              <a:rPr lang="en-US" baseline="0"/>
              <a:t> D</a:t>
            </a:r>
            <a:r>
              <a:rPr lang="en-US"/>
              <a:t>E ACCIDENTES SEPTIEMBRE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ACC'!$B$163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ACC'!$A$164:$A$174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CAIDA DE PERSONA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  <c:pt idx="10">
                  <c:v>MÓVIL DE VEHÍCULO</c:v>
                </c:pt>
              </c:strCache>
            </c:strRef>
          </c:cat>
          <c:val>
            <c:numRef>
              <c:f>'TIPOS DE ACC'!$B$164:$B$174</c:f>
              <c:numCache>
                <c:formatCode>General</c:formatCode>
                <c:ptCount val="11"/>
                <c:pt idx="0">
                  <c:v>20</c:v>
                </c:pt>
                <c:pt idx="1">
                  <c:v>11</c:v>
                </c:pt>
                <c:pt idx="2">
                  <c:v>17</c:v>
                </c:pt>
                <c:pt idx="3">
                  <c:v>0</c:v>
                </c:pt>
                <c:pt idx="4">
                  <c:v>7</c:v>
                </c:pt>
                <c:pt idx="5">
                  <c:v>34</c:v>
                </c:pt>
                <c:pt idx="6">
                  <c:v>12</c:v>
                </c:pt>
                <c:pt idx="7">
                  <c:v>17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394752"/>
        <c:axId val="24397696"/>
      </c:barChart>
      <c:catAx>
        <c:axId val="2439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97696"/>
        <c:crosses val="autoZero"/>
        <c:auto val="1"/>
        <c:lblAlgn val="ctr"/>
        <c:lblOffset val="100"/>
        <c:noMultiLvlLbl val="0"/>
      </c:catAx>
      <c:valAx>
        <c:axId val="2439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394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/>
              <a:t>CLASIFICACIÓN Y CUANTIFICACIÓN </a:t>
            </a:r>
          </a:p>
          <a:p>
            <a:pPr>
              <a:defRPr/>
            </a:pPr>
            <a:r>
              <a:rPr lang="es-MX" dirty="0" smtClean="0"/>
              <a:t>POR </a:t>
            </a:r>
            <a:r>
              <a:rPr lang="es-MX" dirty="0"/>
              <a:t>DÍA DE LA SEMANA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967609171312438E-2"/>
          <c:y val="0.31580246913580401"/>
          <c:w val="0.96705089987365189"/>
          <c:h val="0.3518724603868971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SEM'!$K$4:$K$10</c:f>
              <c:numCache>
                <c:formatCode>General</c:formatCode>
                <c:ptCount val="7"/>
                <c:pt idx="0">
                  <c:v>16</c:v>
                </c:pt>
                <c:pt idx="1">
                  <c:v>9</c:v>
                </c:pt>
                <c:pt idx="2">
                  <c:v>10</c:v>
                </c:pt>
                <c:pt idx="3">
                  <c:v>18</c:v>
                </c:pt>
                <c:pt idx="4">
                  <c:v>18</c:v>
                </c:pt>
                <c:pt idx="5">
                  <c:v>25</c:v>
                </c:pt>
                <c:pt idx="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22656"/>
        <c:axId val="24772608"/>
      </c:barChart>
      <c:catAx>
        <c:axId val="2442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4772608"/>
        <c:crosses val="autoZero"/>
        <c:auto val="1"/>
        <c:lblAlgn val="ctr"/>
        <c:lblOffset val="100"/>
        <c:noMultiLvlLbl val="0"/>
      </c:catAx>
      <c:valAx>
        <c:axId val="24772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42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ACC'!$A$226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ACC'!$B$226:$E$226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ACC'!$A$227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ACC'!$B$227:$E$227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ACC'!$A$228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ACC'!$B$228:$E$228</c:f>
              <c:numCache>
                <c:formatCode>General</c:formatCode>
                <c:ptCount val="4"/>
                <c:pt idx="0">
                  <c:v>17</c:v>
                </c:pt>
                <c:pt idx="1">
                  <c:v>7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ACC'!$A$229</c:f>
              <c:strCache>
                <c:ptCount val="1"/>
                <c:pt idx="0">
                  <c:v>CAIDA DE PERSONA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ACC'!$B$229:$E$229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ACC'!$A$230</c:f>
              <c:strCache>
                <c:ptCount val="1"/>
                <c:pt idx="0">
                  <c:v>DIVERSO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ACC'!$B$230:$E$230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ACC'!$A$231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ACC'!$B$231:$E$231</c:f>
              <c:numCache>
                <c:formatCode>General</c:formatCode>
                <c:ptCount val="4"/>
                <c:pt idx="0">
                  <c:v>34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ACC'!$A$232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ACC'!$B$232:$E$232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ACC'!$A$233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ACC'!$B$233:$E$233</c:f>
              <c:numCache>
                <c:formatCode>General</c:formatCode>
                <c:ptCount val="4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'TIPOS DE ACC'!$A$234</c:f>
              <c:strCache>
                <c:ptCount val="1"/>
                <c:pt idx="0">
                  <c:v>SALIDA DE CAMINO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ACC'!$B$234:$E$234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'TIPOS DE ACC'!$A$235</c:f>
              <c:strCache>
                <c:ptCount val="1"/>
                <c:pt idx="0">
                  <c:v>VOLCADURA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ACC'!$B$235:$E$235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'TIPOS DE ACC'!$A$236</c:f>
              <c:strCache>
                <c:ptCount val="1"/>
                <c:pt idx="0">
                  <c:v>MÓVIL DE VEHÍCULO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ACC'!$B$236:$E$236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'TIPOS DE ACC'!$A$237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'TIPOS DE ACC'!$B$225:$E$225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ACC'!$B$237:$E$237</c:f>
              <c:numCache>
                <c:formatCode>General</c:formatCode>
                <c:ptCount val="4"/>
                <c:pt idx="0">
                  <c:v>124</c:v>
                </c:pt>
                <c:pt idx="1">
                  <c:v>24</c:v>
                </c:pt>
                <c:pt idx="2">
                  <c:v>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8816"/>
        <c:axId val="24740608"/>
      </c:barChart>
      <c:catAx>
        <c:axId val="24738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740608"/>
        <c:crosses val="autoZero"/>
        <c:auto val="1"/>
        <c:lblAlgn val="ctr"/>
        <c:lblOffset val="100"/>
        <c:noMultiLvlLbl val="0"/>
      </c:catAx>
      <c:valAx>
        <c:axId val="2474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738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31560971145265"/>
          <c:y val="6.01652923883799E-2"/>
          <c:w val="0.75328281702510969"/>
          <c:h val="0.32479236414615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CONDUCTOR!$B$103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CONDUCTOR!$C$103:$F$103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CONDUCTOR!$B$104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CONDUCTOR!$C$104:$F$104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CONDUCTOR!$B$105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CONDUCTOR!$C$105:$F$105</c:f>
              <c:numCache>
                <c:formatCode>General</c:formatCode>
                <c:ptCount val="4"/>
                <c:pt idx="0">
                  <c:v>84</c:v>
                </c:pt>
                <c:pt idx="1">
                  <c:v>20</c:v>
                </c:pt>
                <c:pt idx="2">
                  <c:v>34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CONDUCTOR!$B$106</c:f>
              <c:strCache>
                <c:ptCount val="1"/>
                <c:pt idx="0">
                  <c:v>SE DESCONCOE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CONDUCTOR!$C$106:$F$106</c:f>
              <c:numCache>
                <c:formatCode>General</c:formatCode>
                <c:ptCount val="4"/>
                <c:pt idx="0">
                  <c:v>25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CONDUCTOR!$B$107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CONDUCTOR!$C$102:$F$102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CONDUCTOR!$C$107:$F$107</c:f>
              <c:numCache>
                <c:formatCode>General</c:formatCode>
                <c:ptCount val="4"/>
                <c:pt idx="0">
                  <c:v>124</c:v>
                </c:pt>
                <c:pt idx="1">
                  <c:v>24</c:v>
                </c:pt>
                <c:pt idx="2">
                  <c:v>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70912"/>
        <c:axId val="24872448"/>
      </c:barChart>
      <c:catAx>
        <c:axId val="24870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72448"/>
        <c:crosses val="autoZero"/>
        <c:auto val="1"/>
        <c:lblAlgn val="ctr"/>
        <c:lblOffset val="100"/>
        <c:noMultiLvlLbl val="0"/>
      </c:catAx>
      <c:valAx>
        <c:axId val="24872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870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003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039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1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07/10/2016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36118" y="8143900"/>
            <a:ext cx="18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SEPTIEMBRE 2016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30 DE SEPTIEMBRE DEL  2016.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SEPTIEMBRE clasificadas por rangos de edades y género, </a:t>
            </a:r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SIENDO UN TOTAL DE 796 DETENIDOS POR FALTAS ADMINISTRATIVAS Y 33  POR DELITOS DIVERSOS.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717780"/>
              </p:ext>
            </p:extLst>
          </p:nvPr>
        </p:nvGraphicFramePr>
        <p:xfrm>
          <a:off x="692696" y="5508104"/>
          <a:ext cx="5873345" cy="392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SEPTIEMBRE 2016. Clasificados por tipos de accidentes.</a:t>
            </a:r>
          </a:p>
        </p:txBody>
      </p:sp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1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253514"/>
              </p:ext>
            </p:extLst>
          </p:nvPr>
        </p:nvGraphicFramePr>
        <p:xfrm>
          <a:off x="-7787" y="2632150"/>
          <a:ext cx="6977063" cy="386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390818"/>
              </p:ext>
            </p:extLst>
          </p:nvPr>
        </p:nvGraphicFramePr>
        <p:xfrm>
          <a:off x="116632" y="6800211"/>
          <a:ext cx="6741368" cy="223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0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744173"/>
              </p:ext>
            </p:extLst>
          </p:nvPr>
        </p:nvGraphicFramePr>
        <p:xfrm>
          <a:off x="357166" y="2411760"/>
          <a:ext cx="638420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504017"/>
            <a:ext cx="61436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124 accidentes con 39 lesionados, 0 muertes y 26</a:t>
            </a:r>
          </a:p>
          <a:p>
            <a:pPr algn="just"/>
            <a:r>
              <a:rPr lang="es-MX" sz="1000" b="1" u="sng" dirty="0" smtClean="0">
                <a:latin typeface="Arial" pitchFamily="34" charset="0"/>
                <a:cs typeface="Arial" pitchFamily="34" charset="0"/>
              </a:rPr>
              <a:t> detenidos puestos a disposición al M.P. por accidente vial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observados en el mes de SEPTIEMBRE</a:t>
            </a:r>
            <a:r>
              <a:rPr lang="es-MX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SEPTIEMBRE.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1° Arturo B. De La Garza.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2° </a:t>
            </a:r>
            <a:r>
              <a:rPr lang="es-MX" sz="1000" dirty="0" err="1" smtClean="0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  Reynosa.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.                         3°Teófilo Salinas.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4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° San Mateo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TJM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fmnr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316723"/>
              </p:ext>
            </p:extLst>
          </p:nvPr>
        </p:nvGraphicFramePr>
        <p:xfrm>
          <a:off x="0" y="1684996"/>
          <a:ext cx="6572272" cy="49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</TotalTime>
  <Words>75</Words>
  <Application>Microsoft Office PowerPoint</Application>
  <PresentationFormat>Presentación en pantalla (4:3)</PresentationFormat>
  <Paragraphs>74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coco</cp:lastModifiedBy>
  <cp:revision>346</cp:revision>
  <cp:lastPrinted>2013-04-09T01:32:33Z</cp:lastPrinted>
  <dcterms:created xsi:type="dcterms:W3CDTF">2013-05-04T00:53:54Z</dcterms:created>
  <dcterms:modified xsi:type="dcterms:W3CDTF">2016-10-07T17:07:03Z</dcterms:modified>
</cp:coreProperties>
</file>